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7" r:id="rId4"/>
    <p:sldId id="283" r:id="rId5"/>
    <p:sldId id="296" r:id="rId6"/>
    <p:sldId id="297" r:id="rId7"/>
    <p:sldId id="284" r:id="rId8"/>
    <p:sldId id="298" r:id="rId9"/>
    <p:sldId id="299" r:id="rId10"/>
    <p:sldId id="288" r:id="rId11"/>
    <p:sldId id="300" r:id="rId12"/>
    <p:sldId id="291" r:id="rId13"/>
    <p:sldId id="290" r:id="rId14"/>
    <p:sldId id="301" r:id="rId15"/>
    <p:sldId id="302" r:id="rId16"/>
    <p:sldId id="303" r:id="rId17"/>
    <p:sldId id="295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72">
          <p15:clr>
            <a:srgbClr val="A4A3A4"/>
          </p15:clr>
        </p15:guide>
        <p15:guide id="2" orient="horz" pos="2102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orient="horz" pos="3024">
          <p15:clr>
            <a:srgbClr val="A4A3A4"/>
          </p15:clr>
        </p15:guide>
        <p15:guide id="5" pos="1728">
          <p15:clr>
            <a:srgbClr val="A4A3A4"/>
          </p15:clr>
        </p15:guide>
        <p15:guide id="6" pos="2016">
          <p15:clr>
            <a:srgbClr val="A4A3A4"/>
          </p15:clr>
        </p15:guide>
        <p15:guide id="7" pos="1152">
          <p15:clr>
            <a:srgbClr val="A4A3A4"/>
          </p15:clr>
        </p15:guide>
        <p15:guide id="8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8F"/>
    <a:srgbClr val="284494"/>
    <a:srgbClr val="21538F"/>
    <a:srgbClr val="E9CF11"/>
    <a:srgbClr val="3337A0"/>
    <a:srgbClr val="373737"/>
    <a:srgbClr val="FE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1209" autoAdjust="0"/>
  </p:normalViewPr>
  <p:slideViewPr>
    <p:cSldViewPr snapToGrid="0">
      <p:cViewPr>
        <p:scale>
          <a:sx n="100" d="100"/>
          <a:sy n="100" d="100"/>
        </p:scale>
        <p:origin x="-1986" y="-234"/>
      </p:cViewPr>
      <p:guideLst>
        <p:guide orient="horz" pos="1814"/>
        <p:guide orient="horz" pos="2552"/>
        <p:guide orient="horz" pos="3600"/>
        <p:guide orient="horz" pos="1411"/>
        <p:guide orient="horz" pos="3773"/>
        <p:guide pos="576"/>
        <p:guide pos="1152"/>
        <p:guide pos="288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663C-806B-420E-93B1-49207893F150}" type="datetimeFigureOut">
              <a:rPr lang="en-CA" smtClean="0"/>
              <a:t>15/05/2015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46F6-A6F3-4EB9-9CB6-21B1D19796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91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95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71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346F6-A6F3-4EB9-9CB6-21B1D19796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5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1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1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9" y="960148"/>
            <a:ext cx="9326778" cy="48462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" y="2331732"/>
            <a:ext cx="5265419" cy="256031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:\Carlos\Stantec\!_LTPP Communications\North Central\27 - Minnesota\Images\FHWO Logo - R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894373"/>
            <a:ext cx="2502766" cy="8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25" y="1696839"/>
            <a:ext cx="5029200" cy="35107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3…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http://www.infopave.com/Data/AncillaryDataSelection</a:t>
            </a:r>
            <a:endParaRPr lang="en-US" sz="1500" dirty="0" smtClean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94" y="1904999"/>
            <a:ext cx="3525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Expand </a:t>
            </a:r>
            <a:br>
              <a:rPr lang="en-US" sz="2200" dirty="0" smtClean="0">
                <a:solidFill>
                  <a:schemeClr val="tx2"/>
                </a:solidFill>
                <a:latin typeface="Futura Md BT"/>
              </a:rPr>
            </a:b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“Performance” tab and select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Manual Distress Survey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64375" y="2716917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4375" y="5126666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4375" y="430726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494" y="3248023"/>
            <a:ext cx="3623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“Add to Selection”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494" y="4054552"/>
            <a:ext cx="3623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Futura Md BT"/>
              </a:rPr>
              <a:t>Click “Add to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Data Bucket”</a:t>
            </a: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58736" y="320160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57" y="2114923"/>
            <a:ext cx="5029200" cy="27234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4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www.InfoPave.com/DataBucket/DataBucket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170" y="2448342"/>
            <a:ext cx="2943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Select preferred export format.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69557" y="420358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69557" y="470338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170" y="3497970"/>
            <a:ext cx="2943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“Submit for Data Extraction”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40384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2"/>
          <a:stretch/>
        </p:blipFill>
        <p:spPr>
          <a:xfrm>
            <a:off x="3410792" y="2298837"/>
            <a:ext cx="5029200" cy="14758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5…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www.InfoPave.com/MyLTPP/MyDataExtraction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826" y="1867950"/>
            <a:ext cx="2943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My LTPP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26921" y="2999132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64504" y="3709668"/>
            <a:ext cx="0" cy="532863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48475" y="2190541"/>
            <a:ext cx="0" cy="532412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4826" y="3042934"/>
            <a:ext cx="2943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Download &amp; Compile given data.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826" y="2199534"/>
            <a:ext cx="29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My Data Extractions</a:t>
            </a: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7440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48137" y="942467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Distresses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15" y="1006176"/>
            <a:ext cx="2943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Results: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 r="39957" b="3650"/>
          <a:stretch/>
        </p:blipFill>
        <p:spPr bwMode="auto">
          <a:xfrm>
            <a:off x="1431806" y="1070520"/>
            <a:ext cx="7081023" cy="381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48" y="1867950"/>
            <a:ext cx="5029200" cy="266251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80797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LTPP Pavement Distress Manual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http://www.infopave.com/Page/Index/LTPP_DIM_TOOL</a:t>
            </a:r>
            <a:endParaRPr lang="en-US" sz="1500" dirty="0" smtClean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26" y="1867950"/>
            <a:ext cx="2943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Tools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00150" y="2584536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152" y="1766425"/>
            <a:ext cx="0" cy="532412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4826" y="3300723"/>
            <a:ext cx="294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Download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826" y="2199534"/>
            <a:ext cx="29430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Distress Identification Manual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95386" y="3276752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5" y="1677754"/>
            <a:ext cx="2627218" cy="3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22708" r="47260" b="14870"/>
          <a:stretch/>
        </p:blipFill>
        <p:spPr bwMode="auto">
          <a:xfrm>
            <a:off x="1253618" y="1343025"/>
            <a:ext cx="6810534" cy="369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80797"/>
            <a:ext cx="8421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LTPP Pavement Distress Manual</a:t>
            </a:r>
            <a:endParaRPr lang="en-CA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06041" y="1143000"/>
            <a:ext cx="91440" cy="2743200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rgbClr val="D34817">
                    <a:shade val="2500"/>
                    <a:alpha val="6500"/>
                  </a:srgbClr>
                </a:solidFill>
                <a:prstDash val="solid"/>
              </a:ln>
              <a:solidFill>
                <a:srgbClr val="D3481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5225" y="2129879"/>
            <a:ext cx="484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Questions?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4" y="2286478"/>
            <a:ext cx="2095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References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26" y="1612969"/>
            <a:ext cx="79664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Patrick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Leong, Susan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Tighe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, Guy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Doré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Using LTPP Data to Develop Spring Load Restrictions: A Pilot Study. Paper Submitted to AISIM, Waterloo, Ont., August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2005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2"/>
              </a:solidFill>
              <a:latin typeface="Futura Md B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Long 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Term Pavement Performance. LTPP </a:t>
            </a:r>
            <a:r>
              <a:rPr lang="en-US" sz="2200" dirty="0" err="1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. www.infopave.com.</a:t>
            </a:r>
          </a:p>
        </p:txBody>
      </p:sp>
    </p:spTree>
    <p:extLst>
      <p:ext uri="{BB962C8B-B14F-4D97-AF65-F5344CB8AC3E}">
        <p14:creationId xmlns:p14="http://schemas.microsoft.com/office/powerpoint/2010/main" val="3748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09981" y="1143000"/>
            <a:ext cx="91440" cy="2987566"/>
          </a:xfrm>
          <a:prstGeom prst="rect">
            <a:avLst/>
          </a:prstGeom>
          <a:solidFill>
            <a:srgbClr val="FEFCFC"/>
          </a:solidFill>
          <a:ln>
            <a:noFill/>
          </a:ln>
          <a:effectLst>
            <a:innerShdw blurRad="50927" dist="38100" dir="135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731" y="1119352"/>
            <a:ext cx="52234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Comparison of Pavement Distresses Monitored by LTPP and State Agencies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7" y="1143000"/>
            <a:ext cx="2297545" cy="29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38992" y="1439852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Comparison of Pavement Distresses Monitored by LTPP and State Agencies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951121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LTPP’s collection of pavement distresses were used in the initial calibration of the Mechanistic-Empirical Pavement Design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Thus, </a:t>
            </a:r>
            <a:r>
              <a:rPr lang="en-US" sz="2400" dirty="0" smtClean="0">
                <a:solidFill>
                  <a:schemeClr val="tx2"/>
                </a:solidFill>
                <a:latin typeface="Futura Md BT"/>
              </a:rPr>
              <a:t>it is important for states to compare their distress identification procedures and results with the LTPP distresses as part of the local calibration process.</a:t>
            </a:r>
            <a:endParaRPr lang="en-US" sz="2400" i="1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705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>
            <a:off x="429847" y="1454531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137" y="2519038"/>
            <a:ext cx="7411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Futura Md BT"/>
              </a:rPr>
              <a:t>Obtain pavement distress data and the LTPP Distress Identification Manual from the Long Term Pavement Performance (LTPP) program using LTPP </a:t>
            </a:r>
            <a:r>
              <a:rPr lang="en-US" sz="2200" dirty="0" err="1" smtClean="0">
                <a:solidFill>
                  <a:schemeClr val="tx2"/>
                </a:solidFill>
                <a:latin typeface="Futura Md BT"/>
              </a:rPr>
              <a:t>InfoPave</a:t>
            </a:r>
            <a:r>
              <a:rPr lang="en-US" sz="2200" dirty="0">
                <a:solidFill>
                  <a:schemeClr val="tx2"/>
                </a:solidFill>
                <a:latin typeface="Futura Md BT"/>
              </a:rPr>
              <a:t>, by the following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steps..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992" y="315758"/>
            <a:ext cx="8421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Comparison of Pavement Distresses Monitored by LTPP and State Agencies</a:t>
            </a:r>
          </a:p>
        </p:txBody>
      </p:sp>
    </p:spTree>
    <p:extLst>
      <p:ext uri="{BB962C8B-B14F-4D97-AF65-F5344CB8AC3E}">
        <p14:creationId xmlns:p14="http://schemas.microsoft.com/office/powerpoint/2010/main" val="6560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/>
          <a:stretch/>
        </p:blipFill>
        <p:spPr>
          <a:xfrm>
            <a:off x="2733472" y="2120630"/>
            <a:ext cx="6136161" cy="25971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1...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301935"/>
            <a:ext cx="1966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Register or Sign in.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92" y="1387537"/>
            <a:ext cx="3913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2D328F"/>
                </a:solidFill>
                <a:latin typeface="Futura Md BT"/>
              </a:rPr>
              <a:t>www.InfoPave.com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54971" y="219960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"/>
          <a:stretch/>
        </p:blipFill>
        <p:spPr>
          <a:xfrm>
            <a:off x="3613568" y="1622580"/>
            <a:ext cx="5071576" cy="35353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1...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120" y="2025979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Locate which sections pertain to your study.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7171" y="1484705"/>
            <a:ext cx="0" cy="559921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957" y="1323123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www.InfoPave.com/Map/ByLocation/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30906" y="403013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012" y="3390238"/>
            <a:ext cx="257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Use filters to narrow search parameters.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77558" y="3604634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54" y="2276893"/>
            <a:ext cx="5029200" cy="2258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2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57" y="1288791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2D328F"/>
                </a:solidFill>
                <a:latin typeface="Futura Md BT"/>
              </a:rPr>
              <a:t>www.InfoPave.com/Data/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372" y="2599028"/>
            <a:ext cx="2578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Data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95575" y="2743200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53845" y="3830170"/>
            <a:ext cx="1079706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372" y="3099715"/>
            <a:ext cx="2578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Table Export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2361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8"/>
          <a:stretch/>
        </p:blipFill>
        <p:spPr>
          <a:xfrm>
            <a:off x="3513557" y="1620021"/>
            <a:ext cx="5029200" cy="34541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2...</a:t>
            </a:r>
          </a:p>
          <a:p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Futura Md BT" panose="020B0602020204020303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http://www.infopave.com/Data/TableExport/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92" y="2220317"/>
            <a:ext cx="308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Expand </a:t>
            </a:r>
            <a:br>
              <a:rPr lang="en-US" sz="2200" dirty="0" smtClean="0">
                <a:solidFill>
                  <a:schemeClr val="tx2"/>
                </a:solidFill>
                <a:latin typeface="Futura Md BT"/>
              </a:rPr>
            </a:b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“Performance” tab and select </a:t>
            </a: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relevant distress data.</a:t>
            </a:r>
            <a:endParaRPr lang="en-US" sz="2200" dirty="0" smtClean="0">
              <a:solidFill>
                <a:schemeClr val="tx2"/>
              </a:solidFill>
              <a:latin typeface="Futura Md B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7435" y="3439895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77435" y="3666867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4875" y="4912971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9492" y="3451423"/>
            <a:ext cx="308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Click “Add to Data Bucket”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77435" y="2341719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28157" y="4139533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32" y="2043266"/>
            <a:ext cx="5029200" cy="26186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38992" y="1235075"/>
            <a:ext cx="5486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8137" y="301079"/>
            <a:ext cx="8421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Pavement Distresses: Step </a:t>
            </a:r>
            <a:r>
              <a:rPr lang="en-CA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utura Md BT" panose="020B0602020204020303" pitchFamily="34" charset="0"/>
              </a:rPr>
              <a:t>3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88" y="4882892"/>
            <a:ext cx="9308611" cy="1975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N:\Carlos\Stantec\!_LTPP Communications\North Central\27 - Minnesota\Images\LTPP Logo - R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6" y="5381623"/>
            <a:ext cx="2743200" cy="1333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57" y="1267152"/>
            <a:ext cx="792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D328F"/>
                </a:solidFill>
                <a:latin typeface="Futura Md BT"/>
              </a:rPr>
              <a:t>http://www.infopave.com/Data/TableExport/</a:t>
            </a:r>
            <a:endParaRPr lang="en-US" sz="1500" dirty="0">
              <a:solidFill>
                <a:srgbClr val="2D328F"/>
              </a:solidFill>
              <a:latin typeface="Futura Md B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93" y="2411317"/>
            <a:ext cx="3623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  <a:latin typeface="Futura Md BT"/>
              </a:rPr>
              <a:t>Go to: 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67726" y="1900364"/>
            <a:ext cx="0" cy="565225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30953" y="3283141"/>
            <a:ext cx="631964" cy="0"/>
          </a:xfrm>
          <a:prstGeom prst="straightConnector1">
            <a:avLst/>
          </a:prstGeom>
          <a:ln w="57150">
            <a:solidFill>
              <a:srgbClr val="E9CF1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494" y="2838372"/>
            <a:ext cx="3623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latin typeface="Futura Md B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Futura Md BT"/>
              </a:rPr>
              <a:t>Go to: Ancillary Data Selection and Download</a:t>
            </a:r>
            <a:endParaRPr lang="en-US" sz="1000" dirty="0">
              <a:solidFill>
                <a:schemeClr val="tx2"/>
              </a:solidFill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3951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2D328F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4777</TotalTime>
  <Words>347</Words>
  <Application>Microsoft Office PowerPoint</Application>
  <PresentationFormat>On-screen Show (4:3)</PresentationFormat>
  <Paragraphs>79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Leal</dc:creator>
  <cp:lastModifiedBy>Giannin, Viecili</cp:lastModifiedBy>
  <cp:revision>1089</cp:revision>
  <dcterms:created xsi:type="dcterms:W3CDTF">2015-03-22T16:49:04Z</dcterms:created>
  <dcterms:modified xsi:type="dcterms:W3CDTF">2015-05-15T19:13:24Z</dcterms:modified>
</cp:coreProperties>
</file>